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375" r:id="rId2"/>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3E048"/>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3" d="100"/>
          <a:sy n="53" d="100"/>
        </p:scale>
        <p:origin x="-1146"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E5D343EA-DE8A-49DF-B3A1-1A0FCA89E1FE}" type="datetimeFigureOut">
              <a:rPr lang="en-US" smtClean="0"/>
              <a:pPr/>
              <a:t>12/14/2011</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CEDCA325-F350-435F-9C61-505198D970D4}" type="slidenum">
              <a:rPr lang="en-US" smtClean="0"/>
              <a:pPr/>
              <a:t>‹#›</a:t>
            </a:fld>
            <a:endParaRPr lang="en-US"/>
          </a:p>
        </p:txBody>
      </p:sp>
    </p:spTree>
    <p:extLst>
      <p:ext uri="{BB962C8B-B14F-4D97-AF65-F5344CB8AC3E}">
        <p14:creationId xmlns:p14="http://schemas.microsoft.com/office/powerpoint/2010/main" val="33015294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A243A3DD-B451-4F9F-B8F4-CA82DD7B2B70}" type="slidenum">
              <a:rPr lang="en-US"/>
              <a:pPr/>
              <a:t>1</a:t>
            </a:fld>
            <a:endParaRPr lang="en-US"/>
          </a:p>
        </p:txBody>
      </p:sp>
      <p:sp>
        <p:nvSpPr>
          <p:cNvPr id="1661954" name="Rectangle 2"/>
          <p:cNvSpPr>
            <a:spLocks noGrp="1" noRot="1" noChangeAspect="1" noChangeArrowheads="1" noTextEdit="1"/>
          </p:cNvSpPr>
          <p:nvPr>
            <p:ph type="sldImg"/>
          </p:nvPr>
        </p:nvSpPr>
        <p:spPr>
          <a:xfrm>
            <a:off x="946150" y="487363"/>
            <a:ext cx="5422900" cy="4067175"/>
          </a:xfrm>
          <a:ln w="12700" cap="flat">
            <a:solidFill>
              <a:schemeClr val="tx1"/>
            </a:solidFill>
          </a:ln>
        </p:spPr>
      </p:sp>
      <p:sp>
        <p:nvSpPr>
          <p:cNvPr id="1661955" name="Rectangle 3"/>
          <p:cNvSpPr>
            <a:spLocks noGrp="1" noChangeArrowheads="1"/>
          </p:cNvSpPr>
          <p:nvPr>
            <p:ph type="body" idx="1"/>
          </p:nvPr>
        </p:nvSpPr>
        <p:spPr>
          <a:xfrm>
            <a:off x="975360" y="4563904"/>
            <a:ext cx="5364480" cy="4042172"/>
          </a:xfrm>
          <a:ln/>
        </p:spPr>
        <p:txBody>
          <a:bodyPr lIns="95647" tIns="46985" rIns="95647" bIns="46985"/>
          <a:lstStyle/>
          <a:p>
            <a:pPr>
              <a:lnSpc>
                <a:spcPct val="87000"/>
              </a:lnSpc>
            </a:pPr>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Introduction</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Introduction</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Introduction</a:t>
            </a:r>
            <a:endParaRPr lang="en-US" dirty="0"/>
          </a:p>
        </p:txBody>
      </p:sp>
      <p:sp>
        <p:nvSpPr>
          <p:cNvPr id="8" name="Slide Number Placeholder 7"/>
          <p:cNvSpPr>
            <a:spLocks noGrp="1"/>
          </p:cNvSpPr>
          <p:nvPr>
            <p:ph type="sldNum" sz="quarter" idx="11"/>
          </p:nvPr>
        </p:nvSpPr>
        <p:spPr/>
        <p:txBody>
          <a:bodyPr/>
          <a:lstStyle/>
          <a:p>
            <a:fld id="{BC4A4149-F86D-4576-8F6B-20C233E332E7}"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Introduction</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Introduction</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Introduction</a:t>
            </a:r>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Introduction</a:t>
            </a: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Introduction</a:t>
            </a:r>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Introduction</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Introduction</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solidFill>
                <a:latin typeface="Verdana" pitchFamily="34" charset="0"/>
                <a:ea typeface="Verdana" pitchFamily="34" charset="0"/>
                <a:cs typeface="Verdana" pitchFamily="34" charset="0"/>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latin typeface="Verdana" pitchFamily="34" charset="0"/>
                <a:ea typeface="Verdana" pitchFamily="34" charset="0"/>
                <a:cs typeface="Verdana" pitchFamily="34" charset="0"/>
              </a:defRPr>
            </a:lvl1pPr>
          </a:lstStyle>
          <a:p>
            <a:fld id="{BC4A4149-F86D-4576-8F6B-20C233E332E7}" type="slidenum">
              <a:rPr lang="en-US" smtClean="0"/>
              <a:pPr/>
              <a:t>‹#›</a:t>
            </a:fld>
            <a:endParaRPr lang="en-US" dirty="0"/>
          </a:p>
        </p:txBody>
      </p:sp>
      <p:sp>
        <p:nvSpPr>
          <p:cNvPr id="7" name="Rectangle 7"/>
          <p:cNvSpPr>
            <a:spLocks noChangeArrowheads="1"/>
          </p:cNvSpPr>
          <p:nvPr userDrawn="1"/>
        </p:nvSpPr>
        <p:spPr bwMode="auto">
          <a:xfrm>
            <a:off x="2514600" y="0"/>
            <a:ext cx="6629400" cy="1219200"/>
          </a:xfrm>
          <a:prstGeom prst="rect">
            <a:avLst/>
          </a:prstGeom>
          <a:gradFill rotWithShape="1">
            <a:gsLst>
              <a:gs pos="0">
                <a:srgbClr val="FFCC00">
                  <a:gamma/>
                  <a:tint val="0"/>
                  <a:invGamma/>
                </a:srgbClr>
              </a:gs>
              <a:gs pos="100000">
                <a:srgbClr val="FFCC00">
                  <a:alpha val="55000"/>
                </a:srgbClr>
              </a:gs>
            </a:gsLst>
            <a:lin ang="0" scaled="1"/>
          </a:gradFill>
          <a:ln w="9525">
            <a:noFill/>
            <a:miter lim="800000"/>
            <a:headEnd/>
            <a:tailEnd/>
          </a:ln>
          <a:effectLst/>
        </p:spPr>
        <p:txBody>
          <a:bodyPr wrap="none" anchor="ctr"/>
          <a:lstStyle/>
          <a:p>
            <a:pPr>
              <a:defRPr/>
            </a:pPr>
            <a:endParaRPr lang="en-US" sz="1200" b="0" dirty="0">
              <a:solidFill>
                <a:schemeClr val="tx1"/>
              </a:solidFill>
            </a:endParaRPr>
          </a:p>
        </p:txBody>
      </p:sp>
      <p:pic>
        <p:nvPicPr>
          <p:cNvPr id="8" name="Picture 8"/>
          <p:cNvPicPr>
            <a:picLocks noChangeAspect="1" noChangeArrowheads="1"/>
          </p:cNvPicPr>
          <p:nvPr userDrawn="1"/>
        </p:nvPicPr>
        <p:blipFill>
          <a:blip r:embed="rId13" cstate="print"/>
          <a:srcRect/>
          <a:stretch>
            <a:fillRect/>
          </a:stretch>
        </p:blipFill>
        <p:spPr bwMode="auto">
          <a:xfrm>
            <a:off x="0" y="0"/>
            <a:ext cx="2657475" cy="781050"/>
          </a:xfrm>
          <a:prstGeom prst="rect">
            <a:avLst/>
          </a:prstGeom>
          <a:noFill/>
          <a:ln w="9525">
            <a:noFill/>
            <a:miter lim="800000"/>
            <a:headEnd/>
            <a:tailEnd/>
          </a:ln>
        </p:spPr>
      </p:pic>
      <p:sp>
        <p:nvSpPr>
          <p:cNvPr id="9" name="Line 9"/>
          <p:cNvSpPr>
            <a:spLocks noChangeShapeType="1"/>
          </p:cNvSpPr>
          <p:nvPr userDrawn="1"/>
        </p:nvSpPr>
        <p:spPr bwMode="auto">
          <a:xfrm>
            <a:off x="0" y="1219200"/>
            <a:ext cx="9144000" cy="0"/>
          </a:xfrm>
          <a:prstGeom prst="line">
            <a:avLst/>
          </a:prstGeom>
          <a:noFill/>
          <a:ln w="25400">
            <a:solidFill>
              <a:srgbClr val="777777"/>
            </a:solidFill>
            <a:round/>
            <a:headEnd/>
            <a:tailEnd/>
          </a:ln>
          <a:effectLst/>
        </p:spPr>
        <p:txBody>
          <a:bodyPr/>
          <a:lstStyle/>
          <a:p>
            <a:pPr>
              <a:defRPr/>
            </a:pPr>
            <a:endParaRPr lang="en-US"/>
          </a:p>
        </p:txBody>
      </p:sp>
      <p:sp>
        <p:nvSpPr>
          <p:cNvPr id="10" name="Text Box 10"/>
          <p:cNvSpPr txBox="1">
            <a:spLocks noChangeArrowheads="1"/>
          </p:cNvSpPr>
          <p:nvPr userDrawn="1"/>
        </p:nvSpPr>
        <p:spPr bwMode="auto">
          <a:xfrm>
            <a:off x="152400" y="685800"/>
            <a:ext cx="2286000" cy="461665"/>
          </a:xfrm>
          <a:prstGeom prst="rect">
            <a:avLst/>
          </a:prstGeom>
          <a:noFill/>
          <a:ln w="9525">
            <a:noFill/>
            <a:miter lim="800000"/>
            <a:headEnd/>
            <a:tailEnd/>
          </a:ln>
          <a:effectLst/>
        </p:spPr>
        <p:txBody>
          <a:bodyPr>
            <a:spAutoFit/>
          </a:bodyPr>
          <a:lstStyle/>
          <a:p>
            <a:pPr algn="r">
              <a:defRPr/>
            </a:pPr>
            <a:r>
              <a:rPr lang="en-US" sz="1200" b="1" dirty="0" smtClean="0">
                <a:latin typeface="Verdana" pitchFamily="34" charset="0"/>
              </a:rPr>
              <a:t>ENGR330-1 Engineering</a:t>
            </a:r>
          </a:p>
          <a:p>
            <a:pPr algn="r">
              <a:defRPr/>
            </a:pPr>
            <a:r>
              <a:rPr lang="en-US" sz="1200" b="1" dirty="0" smtClean="0">
                <a:latin typeface="Verdana" pitchFamily="34" charset="0"/>
              </a:rPr>
              <a:t>Service Projects</a:t>
            </a:r>
            <a:endParaRPr lang="en-US" sz="1200" b="1" dirty="0">
              <a:latin typeface="Verdana" pitchFamily="34" charset="0"/>
            </a:endParaRPr>
          </a:p>
        </p:txBody>
      </p:sp>
      <p:sp>
        <p:nvSpPr>
          <p:cNvPr id="2" name="Title Placeholder 1"/>
          <p:cNvSpPr>
            <a:spLocks noGrp="1"/>
          </p:cNvSpPr>
          <p:nvPr>
            <p:ph type="title"/>
          </p:nvPr>
        </p:nvSpPr>
        <p:spPr>
          <a:xfrm>
            <a:off x="2438400" y="0"/>
            <a:ext cx="6705600" cy="1143000"/>
          </a:xfrm>
          <a:prstGeom prst="rect">
            <a:avLst/>
          </a:prstGeom>
        </p:spPr>
        <p:txBody>
          <a:bodyPr vert="horz" lIns="91440" tIns="45720" rIns="91440" bIns="45720" rtlCol="0" anchor="ctr">
            <a:noAutofit/>
          </a:bodyPr>
          <a:lstStyle/>
          <a:p>
            <a:r>
              <a:rPr lang="en-US" smtClean="0"/>
              <a:t>Click to edit Master title style</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solidFill>
                <a:latin typeface="Verdana" pitchFamily="34" charset="0"/>
                <a:ea typeface="Verdana" pitchFamily="34" charset="0"/>
                <a:cs typeface="Verdana" pitchFamily="34" charset="0"/>
              </a:defRPr>
            </a:lvl1pPr>
          </a:lstStyle>
          <a:p>
            <a:r>
              <a:rPr lang="en-US" smtClean="0"/>
              <a:t>Introduction</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r" defTabSz="914400" rtl="0" eaLnBrk="1" latinLnBrk="0" hangingPunct="1">
        <a:spcBef>
          <a:spcPct val="0"/>
        </a:spcBef>
        <a:buNone/>
        <a:defRPr sz="3600" b="1" kern="1200">
          <a:solidFill>
            <a:schemeClr val="tx1"/>
          </a:solidFill>
          <a:latin typeface="Verdana" pitchFamily="34" charset="0"/>
          <a:ea typeface="Verdana" pitchFamily="34" charset="0"/>
          <a:cs typeface="Verdana"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0930" name="Rectangle 2"/>
          <p:cNvSpPr>
            <a:spLocks noGrp="1" noChangeArrowheads="1"/>
          </p:cNvSpPr>
          <p:nvPr>
            <p:ph type="title"/>
          </p:nvPr>
        </p:nvSpPr>
        <p:spPr>
          <a:xfrm>
            <a:off x="2892425" y="76200"/>
            <a:ext cx="6251575" cy="1066800"/>
          </a:xfrm>
          <a:noFill/>
          <a:ln/>
        </p:spPr>
        <p:txBody>
          <a:bodyPr/>
          <a:lstStyle/>
          <a:p>
            <a:r>
              <a:rPr lang="en-US" sz="3200" dirty="0" smtClean="0"/>
              <a:t>Volunteer Tracking</a:t>
            </a:r>
            <a:br>
              <a:rPr lang="en-US" sz="3200" dirty="0" smtClean="0"/>
            </a:br>
            <a:r>
              <a:rPr lang="en-US" sz="2000" dirty="0" smtClean="0"/>
              <a:t>Jennifer Warnert</a:t>
            </a:r>
            <a:endParaRPr lang="en-US" sz="3200" dirty="0"/>
          </a:p>
        </p:txBody>
      </p:sp>
      <p:sp>
        <p:nvSpPr>
          <p:cNvPr id="1660931" name="Rectangle 3"/>
          <p:cNvSpPr>
            <a:spLocks noChangeArrowheads="1"/>
          </p:cNvSpPr>
          <p:nvPr/>
        </p:nvSpPr>
        <p:spPr bwMode="auto">
          <a:xfrm>
            <a:off x="228600" y="5484791"/>
            <a:ext cx="8839200" cy="1157765"/>
          </a:xfrm>
          <a:prstGeom prst="rect">
            <a:avLst/>
          </a:prstGeom>
          <a:solidFill>
            <a:srgbClr val="53E048"/>
          </a:solidFill>
          <a:ln w="12700">
            <a:solidFill>
              <a:schemeClr val="tx1"/>
            </a:solidFill>
            <a:miter lim="800000"/>
            <a:headEnd/>
            <a:tailEnd/>
          </a:ln>
          <a:effectLst/>
        </p:spPr>
        <p:txBody>
          <a:bodyPr wrap="square" lIns="81194" tIns="39884" rIns="81194" bIns="39884">
            <a:spAutoFit/>
          </a:bodyPr>
          <a:lstStyle/>
          <a:p>
            <a:pPr defTabSz="820738"/>
            <a:r>
              <a:rPr lang="en-US" sz="1400" b="1" u="sng" dirty="0"/>
              <a:t>Benefits</a:t>
            </a:r>
            <a:r>
              <a:rPr lang="en-US" sz="1400" dirty="0" smtClean="0"/>
              <a:t>:  </a:t>
            </a:r>
            <a:endParaRPr lang="en-US" sz="1400" dirty="0"/>
          </a:p>
          <a:p>
            <a:pPr defTabSz="820738"/>
            <a:r>
              <a:rPr lang="en-US" sz="1400" dirty="0" smtClean="0"/>
              <a:t>  </a:t>
            </a:r>
            <a:r>
              <a:rPr lang="en-US" sz="1400" u="sng" dirty="0" smtClean="0"/>
              <a:t>Paper:</a:t>
            </a:r>
            <a:r>
              <a:rPr lang="en-US" sz="1400" dirty="0" smtClean="0"/>
              <a:t> Lowest start up cost (time), No training, simplest	.</a:t>
            </a:r>
          </a:p>
          <a:p>
            <a:pPr defTabSz="820738"/>
            <a:r>
              <a:rPr lang="en-US" sz="1400" dirty="0" smtClean="0"/>
              <a:t>  </a:t>
            </a:r>
            <a:r>
              <a:rPr lang="en-US" sz="1400" u="sng" dirty="0" smtClean="0"/>
              <a:t>Computer-based:</a:t>
            </a:r>
            <a:r>
              <a:rPr lang="en-US" sz="1400" dirty="0" smtClean="0"/>
              <a:t> Flexibility, more information, better organization, accessibility.  </a:t>
            </a:r>
          </a:p>
          <a:p>
            <a:pPr defTabSz="820738"/>
            <a:r>
              <a:rPr lang="en-US" sz="1400" dirty="0" smtClean="0"/>
              <a:t>  </a:t>
            </a:r>
            <a:r>
              <a:rPr lang="en-US" sz="1400" u="sng" dirty="0" smtClean="0"/>
              <a:t>Smart Phone-Based:</a:t>
            </a:r>
            <a:r>
              <a:rPr lang="en-US" sz="1400" dirty="0" smtClean="0"/>
              <a:t>  Same as computer-based plus </a:t>
            </a:r>
            <a:r>
              <a:rPr lang="en-US" sz="1400" dirty="0" smtClean="0"/>
              <a:t>versatility, compatibility, </a:t>
            </a:r>
            <a:r>
              <a:rPr lang="en-US" sz="1400" smtClean="0"/>
              <a:t>and portability.</a:t>
            </a:r>
            <a:r>
              <a:rPr lang="en-US" sz="1400" u="sng" smtClean="0"/>
              <a:t>    </a:t>
            </a:r>
            <a:endParaRPr lang="en-US" sz="1400" u="sng" dirty="0" smtClean="0"/>
          </a:p>
          <a:p>
            <a:pPr algn="ctr" defTabSz="820738"/>
            <a:r>
              <a:rPr lang="en-US" sz="1400" dirty="0" smtClean="0"/>
              <a:t>             	</a:t>
            </a:r>
            <a:r>
              <a:rPr lang="en-US" sz="1400" b="1" i="1" dirty="0" smtClean="0"/>
              <a:t>Recommendation: </a:t>
            </a:r>
            <a:r>
              <a:rPr lang="en-US" sz="1400" b="1" i="1" dirty="0" smtClean="0"/>
              <a:t>Smart-Phone-Based (other options still viable) </a:t>
            </a:r>
            <a:endParaRPr lang="en-US" sz="1400" b="1" i="1" dirty="0"/>
          </a:p>
        </p:txBody>
      </p:sp>
      <p:sp>
        <p:nvSpPr>
          <p:cNvPr id="1660938" name="Rectangle 10"/>
          <p:cNvSpPr>
            <a:spLocks noChangeArrowheads="1"/>
          </p:cNvSpPr>
          <p:nvPr/>
        </p:nvSpPr>
        <p:spPr bwMode="auto">
          <a:xfrm>
            <a:off x="304763" y="1821628"/>
            <a:ext cx="4495837" cy="4820306"/>
          </a:xfrm>
          <a:prstGeom prst="rect">
            <a:avLst/>
          </a:prstGeom>
          <a:noFill/>
          <a:ln w="12700">
            <a:noFill/>
            <a:miter lim="800000"/>
            <a:headEnd/>
            <a:tailEnd/>
          </a:ln>
          <a:effectLst/>
        </p:spPr>
        <p:txBody>
          <a:bodyPr wrap="square" lIns="81194" tIns="39884" rIns="81194" bIns="39884">
            <a:spAutoFit/>
          </a:bodyPr>
          <a:lstStyle/>
          <a:p>
            <a:pPr defTabSz="820738"/>
            <a:endParaRPr lang="en-US" sz="1400" dirty="0" smtClean="0">
              <a:latin typeface="Arial" pitchFamily="34" charset="0"/>
              <a:cs typeface="Arial" pitchFamily="34" charset="0"/>
            </a:endParaRPr>
          </a:p>
          <a:p>
            <a:pPr defTabSz="820738"/>
            <a:endParaRPr lang="en-US" sz="1400" b="1" u="sng" dirty="0" smtClean="0">
              <a:latin typeface="Arial" pitchFamily="34" charset="0"/>
              <a:cs typeface="Arial" pitchFamily="34" charset="0"/>
            </a:endParaRPr>
          </a:p>
          <a:p>
            <a:pPr defTabSz="820738"/>
            <a:endParaRPr lang="en-US" sz="1400" b="1" u="sng" dirty="0">
              <a:latin typeface="Arial" pitchFamily="34" charset="0"/>
              <a:cs typeface="Arial" pitchFamily="34" charset="0"/>
            </a:endParaRPr>
          </a:p>
          <a:p>
            <a:pPr defTabSz="820738"/>
            <a:r>
              <a:rPr lang="en-US" sz="1400" b="1" u="sng" dirty="0" smtClean="0">
                <a:latin typeface="Arial" pitchFamily="34" charset="0"/>
                <a:cs typeface="Arial" pitchFamily="34" charset="0"/>
              </a:rPr>
              <a:t>Objectives:</a:t>
            </a:r>
          </a:p>
          <a:p>
            <a:pPr defTabSz="820738"/>
            <a:r>
              <a:rPr lang="en-US" sz="1400" dirty="0" smtClean="0">
                <a:latin typeface="Arial" pitchFamily="34" charset="0"/>
                <a:cs typeface="Arial" pitchFamily="34" charset="0"/>
              </a:rPr>
              <a:t>The system. . .</a:t>
            </a:r>
          </a:p>
          <a:p>
            <a:pPr marL="285750" lvl="0" indent="-285750">
              <a:buFont typeface="Arial" pitchFamily="34" charset="0"/>
              <a:buChar char="•"/>
            </a:pPr>
            <a:r>
              <a:rPr lang="en-US" sz="1400" dirty="0" smtClean="0">
                <a:latin typeface="Arial" pitchFamily="34" charset="0"/>
                <a:cs typeface="Arial" pitchFamily="34" charset="0"/>
              </a:rPr>
              <a:t>Must </a:t>
            </a:r>
            <a:r>
              <a:rPr lang="en-US" sz="1400" dirty="0">
                <a:latin typeface="Arial" pitchFamily="34" charset="0"/>
                <a:cs typeface="Arial" pitchFamily="34" charset="0"/>
              </a:rPr>
              <a:t>be practical for use.</a:t>
            </a:r>
          </a:p>
          <a:p>
            <a:pPr marL="285750" lvl="0" indent="-285750">
              <a:buFont typeface="Arial" pitchFamily="34" charset="0"/>
              <a:buChar char="•"/>
            </a:pPr>
            <a:r>
              <a:rPr lang="en-US" sz="1400" dirty="0" smtClean="0">
                <a:latin typeface="Arial" pitchFamily="34" charset="0"/>
                <a:cs typeface="Arial" pitchFamily="34" charset="0"/>
              </a:rPr>
              <a:t>Must </a:t>
            </a:r>
            <a:r>
              <a:rPr lang="en-US" sz="1400" dirty="0">
                <a:latin typeface="Arial" pitchFamily="34" charset="0"/>
                <a:cs typeface="Arial" pitchFamily="34" charset="0"/>
              </a:rPr>
              <a:t>provide easy organization.</a:t>
            </a:r>
          </a:p>
          <a:p>
            <a:pPr marL="285750" lvl="0" indent="-285750">
              <a:buFont typeface="Arial" pitchFamily="34" charset="0"/>
              <a:buChar char="•"/>
            </a:pPr>
            <a:r>
              <a:rPr lang="en-US" sz="1400" dirty="0" smtClean="0">
                <a:latin typeface="Arial" pitchFamily="34" charset="0"/>
                <a:cs typeface="Arial" pitchFamily="34" charset="0"/>
              </a:rPr>
              <a:t>Must </a:t>
            </a:r>
            <a:r>
              <a:rPr lang="en-US" sz="1400" dirty="0">
                <a:latin typeface="Arial" pitchFamily="34" charset="0"/>
                <a:cs typeface="Arial" pitchFamily="34" charset="0"/>
              </a:rPr>
              <a:t>be user-friendly.</a:t>
            </a:r>
          </a:p>
          <a:p>
            <a:pPr marL="168275" indent="-168275" defTabSz="820738"/>
            <a:endParaRPr lang="en-US" sz="1400" dirty="0" smtClean="0">
              <a:latin typeface="Arial" pitchFamily="34" charset="0"/>
              <a:cs typeface="Arial" pitchFamily="34" charset="0"/>
            </a:endParaRPr>
          </a:p>
          <a:p>
            <a:pPr marL="168275" indent="-168275" defTabSz="820738"/>
            <a:r>
              <a:rPr lang="en-US" sz="1400" b="1" u="sng" dirty="0" smtClean="0">
                <a:latin typeface="Arial" pitchFamily="34" charset="0"/>
                <a:cs typeface="Arial" pitchFamily="34" charset="0"/>
              </a:rPr>
              <a:t>Findings/Solutions:</a:t>
            </a:r>
          </a:p>
          <a:p>
            <a:pPr marL="168275" indent="-168275" defTabSz="820738">
              <a:buFont typeface="Arial" pitchFamily="34" charset="0"/>
              <a:buChar char="•"/>
            </a:pPr>
            <a:r>
              <a:rPr lang="en-US" sz="1400" dirty="0" smtClean="0">
                <a:latin typeface="Arial" pitchFamily="34" charset="0"/>
                <a:cs typeface="Arial" pitchFamily="34" charset="0"/>
              </a:rPr>
              <a:t>Paper system</a:t>
            </a:r>
          </a:p>
          <a:p>
            <a:pPr marL="168275" indent="-168275" defTabSz="820738">
              <a:buFont typeface="Arial" pitchFamily="34" charset="0"/>
              <a:buChar char="•"/>
            </a:pPr>
            <a:r>
              <a:rPr lang="en-US" sz="1400" dirty="0" smtClean="0">
                <a:latin typeface="Arial" pitchFamily="34" charset="0"/>
                <a:cs typeface="Arial" pitchFamily="34" charset="0"/>
              </a:rPr>
              <a:t>Computer-Based System</a:t>
            </a:r>
          </a:p>
          <a:p>
            <a:pPr marL="168275" indent="-168275" defTabSz="820738">
              <a:buFont typeface="Arial" pitchFamily="34" charset="0"/>
              <a:buChar char="•"/>
            </a:pPr>
            <a:r>
              <a:rPr lang="en-US" sz="1400" dirty="0" smtClean="0">
                <a:latin typeface="Arial" pitchFamily="34" charset="0"/>
                <a:cs typeface="Arial" pitchFamily="34" charset="0"/>
              </a:rPr>
              <a:t>Smart Phone- Based System (Specifically Android)</a:t>
            </a:r>
          </a:p>
          <a:p>
            <a:pPr marL="625475" lvl="1" indent="-168275" defTabSz="820738">
              <a:buFont typeface="Arial" pitchFamily="34" charset="0"/>
              <a:buChar char="•"/>
            </a:pPr>
            <a:r>
              <a:rPr lang="en-US" sz="1400" dirty="0" smtClean="0">
                <a:latin typeface="Arial" pitchFamily="34" charset="0"/>
                <a:cs typeface="Arial" pitchFamily="34" charset="0"/>
              </a:rPr>
              <a:t>Memento Database</a:t>
            </a:r>
          </a:p>
          <a:p>
            <a:pPr marL="625475" lvl="1" indent="-168275" defTabSz="820738">
              <a:buFont typeface="Arial" pitchFamily="34" charset="0"/>
              <a:buChar char="•"/>
            </a:pPr>
            <a:r>
              <a:rPr lang="en-US" sz="1400" dirty="0" smtClean="0">
                <a:latin typeface="Arial" pitchFamily="34" charset="0"/>
                <a:cs typeface="Arial" pitchFamily="34" charset="0"/>
              </a:rPr>
              <a:t>Synchronized with Google Documents</a:t>
            </a:r>
          </a:p>
          <a:p>
            <a:pPr marL="625475" lvl="1" indent="-168275" defTabSz="820738">
              <a:buFont typeface="Arial" pitchFamily="34" charset="0"/>
              <a:buChar char="•"/>
            </a:pPr>
            <a:endParaRPr lang="en-US" sz="1400" dirty="0" smtClean="0">
              <a:latin typeface="Arial" pitchFamily="34" charset="0"/>
              <a:cs typeface="Arial" pitchFamily="34" charset="0"/>
            </a:endParaRPr>
          </a:p>
          <a:p>
            <a:pPr marL="168275" indent="-168275" defTabSz="820738">
              <a:buFont typeface="Arial" pitchFamily="34" charset="0"/>
              <a:buChar char="•"/>
            </a:pPr>
            <a:endParaRPr lang="en-US" sz="1400" dirty="0" smtClean="0"/>
          </a:p>
          <a:p>
            <a:pPr marL="168275" indent="-168275" defTabSz="820738"/>
            <a:endParaRPr lang="en-US" sz="1400" dirty="0" smtClean="0"/>
          </a:p>
          <a:p>
            <a:pPr marL="168275" indent="-168275" defTabSz="820738"/>
            <a:endParaRPr lang="en-US" sz="1400" dirty="0" smtClean="0"/>
          </a:p>
          <a:p>
            <a:pPr defTabSz="820738"/>
            <a:endParaRPr lang="en-US" sz="1400" dirty="0"/>
          </a:p>
          <a:p>
            <a:pPr defTabSz="820738"/>
            <a:endParaRPr lang="en-US" sz="1400" dirty="0"/>
          </a:p>
          <a:p>
            <a:pPr marL="409575" lvl="1" defTabSz="820738"/>
            <a:endParaRPr lang="en-US" sz="1400" dirty="0"/>
          </a:p>
        </p:txBody>
      </p:sp>
      <p:sp>
        <p:nvSpPr>
          <p:cNvPr id="23" name="Slide Number Placeholder 22"/>
          <p:cNvSpPr>
            <a:spLocks noGrp="1"/>
          </p:cNvSpPr>
          <p:nvPr>
            <p:ph type="sldNum" sz="quarter" idx="11"/>
          </p:nvPr>
        </p:nvSpPr>
        <p:spPr>
          <a:xfrm>
            <a:off x="7010400" y="6492875"/>
            <a:ext cx="2133600" cy="365125"/>
          </a:xfrm>
        </p:spPr>
        <p:txBody>
          <a:bodyPr/>
          <a:lstStyle/>
          <a:p>
            <a:fld id="{BC4A4149-F86D-4576-8F6B-20C233E332E7}" type="slidenum">
              <a:rPr lang="en-US" smtClean="0"/>
              <a:pPr/>
              <a:t>1</a:t>
            </a:fld>
            <a:endParaRPr lang="en-US" dirty="0"/>
          </a:p>
        </p:txBody>
      </p:sp>
      <p:sp>
        <p:nvSpPr>
          <p:cNvPr id="10" name="Rectangle 9"/>
          <p:cNvSpPr/>
          <p:nvPr/>
        </p:nvSpPr>
        <p:spPr>
          <a:xfrm>
            <a:off x="25998" y="1303504"/>
            <a:ext cx="8660802" cy="1077218"/>
          </a:xfrm>
          <a:prstGeom prst="rect">
            <a:avLst/>
          </a:prstGeom>
        </p:spPr>
        <p:txBody>
          <a:bodyPr wrap="square">
            <a:spAutoFit/>
          </a:bodyPr>
          <a:lstStyle/>
          <a:p>
            <a:pPr defTabSz="820738"/>
            <a:r>
              <a:rPr lang="en-US" sz="1600" b="1" u="sng" dirty="0" smtClean="0">
                <a:latin typeface="Arial" pitchFamily="34" charset="0"/>
                <a:cs typeface="Arial" pitchFamily="34" charset="0"/>
              </a:rPr>
              <a:t>Background</a:t>
            </a:r>
            <a:r>
              <a:rPr lang="en-US" sz="1600" dirty="0" smtClean="0">
                <a:latin typeface="Arial" pitchFamily="34" charset="0"/>
                <a:cs typeface="Arial" pitchFamily="34" charset="0"/>
              </a:rPr>
              <a:t>: </a:t>
            </a:r>
            <a:r>
              <a:rPr lang="en-US" sz="1400" dirty="0" smtClean="0">
                <a:latin typeface="Arial" pitchFamily="34" charset="0"/>
                <a:cs typeface="Arial" pitchFamily="34" charset="0"/>
              </a:rPr>
              <a:t> </a:t>
            </a:r>
            <a:r>
              <a:rPr lang="en-US" sz="1600" dirty="0" smtClean="0">
                <a:latin typeface="Arial" pitchFamily="34" charset="0"/>
                <a:cs typeface="Arial" pitchFamily="34" charset="0"/>
              </a:rPr>
              <a:t>Even </a:t>
            </a:r>
            <a:r>
              <a:rPr lang="en-US" sz="1600" dirty="0">
                <a:latin typeface="Arial" pitchFamily="34" charset="0"/>
                <a:cs typeface="Arial" pitchFamily="34" charset="0"/>
              </a:rPr>
              <a:t>though much of the work done for </a:t>
            </a:r>
            <a:r>
              <a:rPr lang="en-US" sz="1600" dirty="0" smtClean="0">
                <a:latin typeface="Arial" pitchFamily="34" charset="0"/>
                <a:cs typeface="Arial" pitchFamily="34" charset="0"/>
              </a:rPr>
              <a:t>Habitat </a:t>
            </a:r>
            <a:r>
              <a:rPr lang="en-US" sz="1600" dirty="0">
                <a:latin typeface="Arial" pitchFamily="34" charset="0"/>
                <a:cs typeface="Arial" pitchFamily="34" charset="0"/>
              </a:rPr>
              <a:t>for Humanity is provided by volunteers, there is very little in place to keep track of those volunteers. The purpose of this project was to explore other options that could be used to track volunteers for </a:t>
            </a:r>
            <a:r>
              <a:rPr lang="en-US" sz="1600" dirty="0" smtClean="0">
                <a:latin typeface="Arial" pitchFamily="34" charset="0"/>
                <a:cs typeface="Arial" pitchFamily="34" charset="0"/>
              </a:rPr>
              <a:t>both the </a:t>
            </a:r>
            <a:r>
              <a:rPr lang="en-US" sz="1600" dirty="0" err="1" smtClean="0">
                <a:latin typeface="Arial" pitchFamily="34" charset="0"/>
                <a:cs typeface="Arial" pitchFamily="34" charset="0"/>
              </a:rPr>
              <a:t>ReStore</a:t>
            </a:r>
            <a:r>
              <a:rPr lang="en-US" sz="1600" dirty="0" smtClean="0">
                <a:latin typeface="Arial" pitchFamily="34" charset="0"/>
                <a:cs typeface="Arial" pitchFamily="34" charset="0"/>
              </a:rPr>
              <a:t> </a:t>
            </a:r>
            <a:r>
              <a:rPr lang="en-US" sz="1600" dirty="0">
                <a:latin typeface="Arial" pitchFamily="34" charset="0"/>
                <a:cs typeface="Arial" pitchFamily="34" charset="0"/>
              </a:rPr>
              <a:t>and at build </a:t>
            </a:r>
            <a:r>
              <a:rPr lang="en-US" sz="1600" dirty="0" smtClean="0">
                <a:latin typeface="Arial" pitchFamily="34" charset="0"/>
                <a:cs typeface="Arial" pitchFamily="34" charset="0"/>
              </a:rPr>
              <a:t>sites.</a:t>
            </a:r>
            <a:endParaRPr lang="en-US" sz="1600" dirty="0">
              <a:latin typeface="Arial" pitchFamily="34" charset="0"/>
              <a:cs typeface="Arial" pitchFamily="34" charset="0"/>
            </a:endParaRPr>
          </a:p>
        </p:txBody>
      </p:sp>
      <p:pic>
        <p:nvPicPr>
          <p:cNvPr id="1026" name="Picture 2" descr="F:\DCIM\100KC180\100_1119.JPG"/>
          <p:cNvPicPr>
            <a:picLocks noChangeAspect="1" noChangeArrowheads="1"/>
          </p:cNvPicPr>
          <p:nvPr/>
        </p:nvPicPr>
        <p:blipFill>
          <a:blip r:embed="rId3" cstate="print"/>
          <a:srcRect l="21859" t="186" r="26495" b="3305"/>
          <a:stretch>
            <a:fillRect/>
          </a:stretch>
        </p:blipFill>
        <p:spPr bwMode="auto">
          <a:xfrm>
            <a:off x="4876800" y="2133600"/>
            <a:ext cx="2132479" cy="2988906"/>
          </a:xfrm>
          <a:prstGeom prst="rect">
            <a:avLst/>
          </a:prstGeom>
          <a:noFill/>
        </p:spPr>
      </p:pic>
      <p:pic>
        <p:nvPicPr>
          <p:cNvPr id="1027" name="Picture 3" descr="F:\DCIM\100KC180\100_1122.JPG"/>
          <p:cNvPicPr>
            <a:picLocks noChangeAspect="1" noChangeArrowheads="1"/>
          </p:cNvPicPr>
          <p:nvPr/>
        </p:nvPicPr>
        <p:blipFill>
          <a:blip r:embed="rId4" cstate="print"/>
          <a:srcRect l="26450" t="1516" r="21152" b="2426"/>
          <a:stretch>
            <a:fillRect/>
          </a:stretch>
        </p:blipFill>
        <p:spPr bwMode="auto">
          <a:xfrm>
            <a:off x="7010400" y="2171700"/>
            <a:ext cx="2133599" cy="2933699"/>
          </a:xfrm>
          <a:prstGeom prst="rect">
            <a:avLst/>
          </a:prstGeom>
          <a:noFill/>
        </p:spPr>
      </p:pic>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564</TotalTime>
  <Words>119</Words>
  <Application>Microsoft Office PowerPoint</Application>
  <PresentationFormat>On-screen Show (4:3)</PresentationFormat>
  <Paragraphs>29</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Volunteer Tracking Jennifer Warnert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Rich Wells</dc:creator>
  <cp:lastModifiedBy>Jennifer Lynn Warnert</cp:lastModifiedBy>
  <cp:revision>61</cp:revision>
  <dcterms:created xsi:type="dcterms:W3CDTF">2009-01-03T18:21:19Z</dcterms:created>
  <dcterms:modified xsi:type="dcterms:W3CDTF">2011-12-14T15:17:54Z</dcterms:modified>
</cp:coreProperties>
</file>